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87" r:id="rId4"/>
    <p:sldId id="264" r:id="rId5"/>
    <p:sldId id="282" r:id="rId6"/>
    <p:sldId id="266" r:id="rId7"/>
    <p:sldId id="267" r:id="rId8"/>
    <p:sldId id="258" r:id="rId9"/>
    <p:sldId id="265" r:id="rId10"/>
    <p:sldId id="260" r:id="rId11"/>
    <p:sldId id="261" r:id="rId12"/>
    <p:sldId id="271" r:id="rId13"/>
    <p:sldId id="268" r:id="rId14"/>
    <p:sldId id="283" r:id="rId15"/>
    <p:sldId id="262" r:id="rId16"/>
    <p:sldId id="269" r:id="rId17"/>
    <p:sldId id="270" r:id="rId18"/>
    <p:sldId id="284" r:id="rId19"/>
    <p:sldId id="288" r:id="rId20"/>
    <p:sldId id="273" r:id="rId21"/>
    <p:sldId id="277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34"/>
    <p:restoredTop sz="94607"/>
  </p:normalViewPr>
  <p:slideViewPr>
    <p:cSldViewPr snapToGrid="0" snapToObjects="1">
      <p:cViewPr varScale="1">
        <p:scale>
          <a:sx n="114" d="100"/>
          <a:sy n="114" d="100"/>
        </p:scale>
        <p:origin x="176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DCC2C-9BFA-F84C-A744-C80BAE968D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85B5D-D8BA-FF46-AF99-85ED53018224}" type="datetimeFigureOut">
              <a:rPr lang="en-US" smtClean="0"/>
              <a:pPr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Yonec" TargetMode="External"/><Relationship Id="rId13" Type="http://schemas.openxmlformats.org/officeDocument/2006/relationships/hyperlink" Target="https://en.wikipedia.org/wiki/Eliduc" TargetMode="External"/><Relationship Id="rId3" Type="http://schemas.openxmlformats.org/officeDocument/2006/relationships/hyperlink" Target="https://en.wikipedia.org/wiki/Equitan" TargetMode="External"/><Relationship Id="rId7" Type="http://schemas.openxmlformats.org/officeDocument/2006/relationships/hyperlink" Target="https://en.wikipedia.org/wiki/Les_Deux_Amants" TargetMode="External"/><Relationship Id="rId12" Type="http://schemas.openxmlformats.org/officeDocument/2006/relationships/hyperlink" Target="https://en.wikipedia.org/wiki/Chevrefoil" TargetMode="External"/><Relationship Id="rId2" Type="http://schemas.openxmlformats.org/officeDocument/2006/relationships/hyperlink" Target="https://en.wikipedia.org/wiki/Guigema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anval" TargetMode="External"/><Relationship Id="rId11" Type="http://schemas.openxmlformats.org/officeDocument/2006/relationships/hyperlink" Target="https://en.wikipedia.org/wiki/Chaitivel" TargetMode="External"/><Relationship Id="rId5" Type="http://schemas.openxmlformats.org/officeDocument/2006/relationships/hyperlink" Target="https://en.wikipedia.org/wiki/Bisclavret" TargetMode="External"/><Relationship Id="rId10" Type="http://schemas.openxmlformats.org/officeDocument/2006/relationships/hyperlink" Target="https://en.wikipedia.org/wiki/Milun" TargetMode="External"/><Relationship Id="rId4" Type="http://schemas.openxmlformats.org/officeDocument/2006/relationships/hyperlink" Target="https://en.wikipedia.org/wiki/Le_Fresne_(lai)" TargetMode="External"/><Relationship Id="rId9" Type="http://schemas.openxmlformats.org/officeDocument/2006/relationships/hyperlink" Target="https://en.wikipedia.org/wiki/La%C3%BCstic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.uk/manuscripts/Viewer.aspx?ref=harley_ms_978_f118r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hyperlink" Target="http://www.bl.uk/manuscripts/Viewer.aspx?ref=harley_ms_978_f118r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expositions.bnf.fr/arthur/grand/ars_3142_256.htm" TargetMode="Externa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allica.bnf.fr/ark:/12148/btv1b90075147.r=24432?rk=42918;4" TargetMode="External"/><Relationship Id="rId2" Type="http://schemas.openxmlformats.org/officeDocument/2006/relationships/hyperlink" Target="http://gallica.bnf.fr/ark:/12148/btv1b9058947p/f3.im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allica.bnf.fr/ark:/12148/btv1b105326322.r=1104?rk=236052;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8400"/>
            <a:ext cx="7772400" cy="1928719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i="1" dirty="0" err="1"/>
              <a:t>Lais</a:t>
            </a:r>
            <a:r>
              <a:rPr lang="en-US" i="1" dirty="0"/>
              <a:t> </a:t>
            </a:r>
            <a:br>
              <a:rPr lang="en-US" dirty="0"/>
            </a:br>
            <a:r>
              <a:rPr lang="en-US" dirty="0"/>
              <a:t>of Marie de France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Contexts &amp; Questions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2985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Literary Context: What is a “Lai” ?</a:t>
            </a:r>
          </a:p>
          <a:p>
            <a:r>
              <a:rPr lang="en-US" dirty="0">
                <a:solidFill>
                  <a:schemeClr val="tx1"/>
                </a:solidFill>
              </a:rPr>
              <a:t>The Author: Who was “Marie de France” ?</a:t>
            </a:r>
          </a:p>
          <a:p>
            <a:r>
              <a:rPr lang="en-US" dirty="0">
                <a:solidFill>
                  <a:schemeClr val="tx1"/>
                </a:solidFill>
              </a:rPr>
              <a:t>The Historical Context: When were they written, where, for what audience ? </a:t>
            </a:r>
          </a:p>
          <a:p>
            <a:r>
              <a:rPr lang="en-US" dirty="0">
                <a:solidFill>
                  <a:schemeClr val="tx1"/>
                </a:solidFill>
              </a:rPr>
              <a:t>The Manuscript Context: How did the </a:t>
            </a:r>
            <a:r>
              <a:rPr lang="en-US" i="1" dirty="0" err="1">
                <a:solidFill>
                  <a:schemeClr val="tx1"/>
                </a:solidFill>
              </a:rPr>
              <a:t>Lais</a:t>
            </a:r>
            <a:r>
              <a:rPr lang="en-US" dirty="0">
                <a:solidFill>
                  <a:schemeClr val="tx1"/>
                </a:solidFill>
              </a:rPr>
              <a:t> come down to us today ?</a:t>
            </a:r>
          </a:p>
        </p:txBody>
      </p:sp>
    </p:spTree>
    <p:extLst>
      <p:ext uri="{BB962C8B-B14F-4D97-AF65-F5344CB8AC3E}">
        <p14:creationId xmlns:p14="http://schemas.microsoft.com/office/powerpoint/2010/main" val="948843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13D3-27B4-1F41-B3E6-E53583A96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titles of all the </a:t>
            </a:r>
            <a:r>
              <a:rPr lang="en-US" i="1" dirty="0" err="1"/>
              <a:t>Lais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C0378-E802-D441-92C3-32E67DF77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2086510"/>
            <a:ext cx="7770813" cy="3143036"/>
          </a:xfrm>
        </p:spPr>
        <p:txBody>
          <a:bodyPr numCol="2">
            <a:normAutofit fontScale="25000" lnSpcReduction="20000"/>
          </a:bodyPr>
          <a:lstStyle/>
          <a:p>
            <a:pPr fontAlgn="t"/>
            <a:r>
              <a:rPr lang="en-US" sz="8000" i="1" dirty="0">
                <a:hlinkClick r:id="rId2"/>
              </a:rPr>
              <a:t>Guigemar</a:t>
            </a:r>
            <a:endParaRPr lang="en-US" sz="8000" dirty="0"/>
          </a:p>
          <a:p>
            <a:pPr fontAlgn="t"/>
            <a:r>
              <a:rPr lang="en-US" sz="8000" i="1" dirty="0">
                <a:hlinkClick r:id="rId3"/>
              </a:rPr>
              <a:t>Equitan</a:t>
            </a:r>
            <a:endParaRPr lang="en-US" sz="8000" dirty="0"/>
          </a:p>
          <a:p>
            <a:pPr fontAlgn="t"/>
            <a:r>
              <a:rPr lang="en-US" sz="8000" i="1" dirty="0">
                <a:hlinkClick r:id="rId4"/>
              </a:rPr>
              <a:t>Le Fresne</a:t>
            </a:r>
            <a:r>
              <a:rPr lang="en-US" sz="8000" dirty="0"/>
              <a:t> (The Ash Tree)</a:t>
            </a:r>
          </a:p>
          <a:p>
            <a:pPr fontAlgn="t"/>
            <a:r>
              <a:rPr lang="en-US" sz="8000" i="1" dirty="0">
                <a:hlinkClick r:id="rId5"/>
              </a:rPr>
              <a:t>Bisclavret</a:t>
            </a:r>
            <a:r>
              <a:rPr lang="en-US" sz="8000" dirty="0"/>
              <a:t> (The Werewolf)</a:t>
            </a:r>
          </a:p>
          <a:p>
            <a:pPr fontAlgn="t"/>
            <a:r>
              <a:rPr lang="en-US" sz="8000" i="1" dirty="0">
                <a:hlinkClick r:id="rId6"/>
              </a:rPr>
              <a:t>Lanval</a:t>
            </a:r>
            <a:endParaRPr lang="en-US" sz="8000" dirty="0"/>
          </a:p>
          <a:p>
            <a:pPr fontAlgn="t"/>
            <a:r>
              <a:rPr lang="en-US" sz="8000" i="1" dirty="0">
                <a:hlinkClick r:id="rId7"/>
              </a:rPr>
              <a:t>Les Deux Amants</a:t>
            </a:r>
            <a:r>
              <a:rPr lang="en-US" sz="8000" dirty="0"/>
              <a:t> (The Two Lovers)</a:t>
            </a:r>
          </a:p>
          <a:p>
            <a:pPr fontAlgn="t"/>
            <a:r>
              <a:rPr lang="en-US" sz="8000" i="1" dirty="0">
                <a:hlinkClick r:id="rId8"/>
              </a:rPr>
              <a:t>Yonec</a:t>
            </a:r>
            <a:endParaRPr lang="en-US" sz="8000" dirty="0"/>
          </a:p>
          <a:p>
            <a:pPr fontAlgn="t"/>
            <a:r>
              <a:rPr lang="en-US" sz="8000" i="1" dirty="0">
                <a:hlinkClick r:id="rId9"/>
              </a:rPr>
              <a:t>Laüstic</a:t>
            </a:r>
            <a:r>
              <a:rPr lang="en-US" sz="8000" dirty="0"/>
              <a:t> (The Nightingale)</a:t>
            </a:r>
          </a:p>
          <a:p>
            <a:pPr fontAlgn="t"/>
            <a:r>
              <a:rPr lang="en-US" sz="8000" i="1" dirty="0">
                <a:hlinkClick r:id="rId10"/>
              </a:rPr>
              <a:t>Milun</a:t>
            </a:r>
            <a:endParaRPr lang="en-US" sz="8000" dirty="0"/>
          </a:p>
          <a:p>
            <a:pPr fontAlgn="t"/>
            <a:r>
              <a:rPr lang="en-US" sz="8000" i="1" dirty="0">
                <a:hlinkClick r:id="rId11"/>
              </a:rPr>
              <a:t>Chaitivel</a:t>
            </a:r>
            <a:r>
              <a:rPr lang="en-US" sz="8000" dirty="0"/>
              <a:t> (The Unhappy One)</a:t>
            </a:r>
          </a:p>
          <a:p>
            <a:pPr fontAlgn="t"/>
            <a:r>
              <a:rPr lang="en-US" sz="8000" i="1" dirty="0">
                <a:hlinkClick r:id="rId12"/>
              </a:rPr>
              <a:t>Chevrefoil</a:t>
            </a:r>
            <a:r>
              <a:rPr lang="en-US" sz="8000" dirty="0"/>
              <a:t> (The Honeysuckle)</a:t>
            </a:r>
          </a:p>
          <a:p>
            <a:pPr fontAlgn="t"/>
            <a:r>
              <a:rPr lang="en-US" sz="8000" i="1" dirty="0">
                <a:hlinkClick r:id="rId13"/>
              </a:rPr>
              <a:t>Eliduc</a:t>
            </a:r>
            <a:endParaRPr lang="en-US" sz="80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D201AD-83F1-CE4D-BA46-C0AA5570030B}"/>
              </a:ext>
            </a:extLst>
          </p:cNvPr>
          <p:cNvSpPr txBox="1"/>
          <p:nvPr/>
        </p:nvSpPr>
        <p:spPr>
          <a:xfrm>
            <a:off x="685800" y="5352836"/>
            <a:ext cx="79830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are in the order they appear in London, British Library, Harley 978. </a:t>
            </a:r>
          </a:p>
          <a:p>
            <a:r>
              <a:rPr lang="en-US" dirty="0"/>
              <a:t>The </a:t>
            </a:r>
            <a:r>
              <a:rPr lang="en-US" i="1" dirty="0" err="1"/>
              <a:t>lais</a:t>
            </a:r>
            <a:r>
              <a:rPr lang="en-US" dirty="0"/>
              <a:t> are almost all named for their main character. </a:t>
            </a:r>
          </a:p>
          <a:p>
            <a:r>
              <a:rPr lang="en-US" dirty="0"/>
              <a:t>Where there is no translation, the title is the proper name of the main character.</a:t>
            </a:r>
          </a:p>
          <a:p>
            <a:endParaRPr lang="en-US" sz="1200" dirty="0"/>
          </a:p>
          <a:p>
            <a:r>
              <a:rPr lang="en-US" sz="1200" dirty="0" err="1"/>
              <a:t>N.b.</a:t>
            </a:r>
            <a:r>
              <a:rPr lang="en-US" sz="1200" dirty="0"/>
              <a:t> Links are to Wikipedia (whose entries for the </a:t>
            </a:r>
            <a:r>
              <a:rPr lang="en-US" sz="1200" i="1" dirty="0" err="1"/>
              <a:t>lais</a:t>
            </a:r>
            <a:r>
              <a:rPr lang="en-US" sz="1200" dirty="0"/>
              <a:t> are pretty good!)</a:t>
            </a:r>
          </a:p>
        </p:txBody>
      </p:sp>
    </p:spTree>
    <p:extLst>
      <p:ext uri="{BB962C8B-B14F-4D97-AF65-F5344CB8AC3E}">
        <p14:creationId xmlns:p14="http://schemas.microsoft.com/office/powerpoint/2010/main" val="2438853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</a:t>
            </a:r>
            <a:r>
              <a:rPr lang="en-US" dirty="0" err="1"/>
              <a:t>lai</a:t>
            </a:r>
            <a:r>
              <a:rPr lang="en-US" dirty="0"/>
              <a:t>” ?</a:t>
            </a:r>
          </a:p>
        </p:txBody>
      </p:sp>
      <p:pic>
        <p:nvPicPr>
          <p:cNvPr id="5" name="Picture Placeholder 4" descr="MariedeF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-60825" r="-60825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And how do we know ? Where do we find this information ?</a:t>
            </a:r>
          </a:p>
        </p:txBody>
      </p:sp>
    </p:spTree>
    <p:extLst>
      <p:ext uri="{BB962C8B-B14F-4D97-AF65-F5344CB8AC3E}">
        <p14:creationId xmlns:p14="http://schemas.microsoft.com/office/powerpoint/2010/main" val="591835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81B6BA-6BD1-7446-8DC1-6664FA0D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How/Where do we find out what a “</a:t>
            </a:r>
            <a:r>
              <a:rPr lang="en-US" dirty="0" err="1"/>
              <a:t>lai</a:t>
            </a:r>
            <a:r>
              <a:rPr lang="en-US" dirty="0"/>
              <a:t>” is 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023E01-3C9E-5C48-8077-9CB13E424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google it !  Duh.</a:t>
            </a:r>
          </a:p>
          <a:p>
            <a:r>
              <a:rPr lang="en-US" dirty="0"/>
              <a:t>Yeah, but how/where did Google get its definition ?</a:t>
            </a:r>
          </a:p>
          <a:p>
            <a:r>
              <a:rPr lang="en-US" dirty="0"/>
              <a:t>Where would you look ?  How would you go about finding the answer ?</a:t>
            </a:r>
          </a:p>
          <a:p>
            <a:r>
              <a:rPr lang="en-US" dirty="0"/>
              <a:t>Where do scholars of medieval literature look ?  What </a:t>
            </a:r>
            <a:r>
              <a:rPr lang="en-US" u="sng" dirty="0"/>
              <a:t>medieval</a:t>
            </a:r>
            <a:r>
              <a:rPr lang="en-US" dirty="0"/>
              <a:t> sources are there to answer such questions ?</a:t>
            </a:r>
          </a:p>
        </p:txBody>
      </p:sp>
    </p:spTree>
    <p:extLst>
      <p:ext uri="{BB962C8B-B14F-4D97-AF65-F5344CB8AC3E}">
        <p14:creationId xmlns:p14="http://schemas.microsoft.com/office/powerpoint/2010/main" val="2907873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“The” Manuscript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1186" t="6530" r="34164" b="6598"/>
          <a:stretch/>
        </p:blipFill>
        <p:spPr>
          <a:xfrm>
            <a:off x="454511" y="753036"/>
            <a:ext cx="3929529" cy="54864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37822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British Library, Harley 978</a:t>
            </a:r>
          </a:p>
          <a:p>
            <a:r>
              <a:rPr lang="en-US" dirty="0"/>
              <a:t>Folio 118r</a:t>
            </a:r>
          </a:p>
          <a:p>
            <a:r>
              <a:rPr lang="en-US" dirty="0"/>
              <a:t>Beginning of the Prologue</a:t>
            </a:r>
          </a:p>
          <a:p>
            <a:r>
              <a:rPr lang="en-US" dirty="0">
                <a:hlinkClick r:id="rId3"/>
              </a:rPr>
              <a:t>Digitised manuscript (http://www.bl.uk/manuscripts/Viewer.aspx?ref=harley_ms_978_f118r)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information does it give us about the text ?</a:t>
            </a:r>
            <a:br>
              <a:rPr lang="en-US" dirty="0"/>
            </a:br>
            <a:r>
              <a:rPr lang="en-US" b="1" dirty="0"/>
              <a:t>Nothing !</a:t>
            </a:r>
          </a:p>
        </p:txBody>
      </p:sp>
    </p:spTree>
    <p:extLst>
      <p:ext uri="{BB962C8B-B14F-4D97-AF65-F5344CB8AC3E}">
        <p14:creationId xmlns:p14="http://schemas.microsoft.com/office/powerpoint/2010/main" val="163267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 in the text itself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Prologue to the </a:t>
            </a:r>
            <a:r>
              <a:rPr lang="en-US" i="1" dirty="0" err="1"/>
              <a:t>Lais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Des </a:t>
            </a:r>
            <a:r>
              <a:rPr lang="en-US" dirty="0" err="1"/>
              <a:t>lais</a:t>
            </a:r>
            <a:r>
              <a:rPr lang="en-US" dirty="0"/>
              <a:t> </a:t>
            </a:r>
            <a:r>
              <a:rPr lang="en-US" dirty="0" err="1"/>
              <a:t>pensai</a:t>
            </a:r>
            <a:r>
              <a:rPr lang="en-US" dirty="0"/>
              <a:t> </a:t>
            </a:r>
            <a:r>
              <a:rPr lang="en-US" dirty="0" err="1"/>
              <a:t>qu’oïz</a:t>
            </a:r>
            <a:r>
              <a:rPr lang="en-US" dirty="0"/>
              <a:t> </a:t>
            </a:r>
            <a:r>
              <a:rPr lang="en-US" dirty="0" err="1"/>
              <a:t>aveie</a:t>
            </a:r>
            <a:r>
              <a:rPr lang="en-US" dirty="0"/>
              <a:t>.</a:t>
            </a:r>
            <a:br>
              <a:rPr lang="en-US" dirty="0"/>
            </a:br>
            <a:r>
              <a:rPr lang="is-IS" dirty="0"/>
              <a:t>…</a:t>
            </a:r>
            <a:br>
              <a:rPr lang="is-IS" dirty="0"/>
            </a:br>
            <a:r>
              <a:rPr lang="is-IS" dirty="0"/>
              <a:t>Rime en ai e fait diti</a:t>
            </a:r>
            <a:r>
              <a:rPr lang="en-US" dirty="0" err="1"/>
              <a:t>é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 err="1"/>
              <a:t>soventes</a:t>
            </a:r>
            <a:r>
              <a:rPr lang="en-US" dirty="0"/>
              <a:t> </a:t>
            </a:r>
            <a:r>
              <a:rPr lang="en-US" dirty="0" err="1"/>
              <a:t>feiz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veillié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So I thought of lays which I had </a:t>
            </a:r>
            <a:r>
              <a:rPr lang="en-US" b="1" dirty="0"/>
              <a:t>heard</a:t>
            </a:r>
            <a:r>
              <a:rPr lang="en-US" dirty="0"/>
              <a:t> </a:t>
            </a:r>
            <a:r>
              <a:rPr lang="is-IS" dirty="0"/>
              <a:t>…  I have </a:t>
            </a:r>
            <a:r>
              <a:rPr lang="is-IS" b="1" dirty="0"/>
              <a:t>put them into verse</a:t>
            </a:r>
            <a:r>
              <a:rPr lang="is-IS" dirty="0"/>
              <a:t>, </a:t>
            </a:r>
            <a:r>
              <a:rPr lang="is-IS" b="1" dirty="0"/>
              <a:t>made poems from them</a:t>
            </a:r>
            <a:r>
              <a:rPr lang="is-IS" dirty="0"/>
              <a:t> and worked on them late into the night.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Prologues to individual </a:t>
            </a:r>
            <a:r>
              <a:rPr lang="en-US" dirty="0" err="1"/>
              <a:t>lais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Yonec</a:t>
            </a:r>
            <a:r>
              <a:rPr lang="en-US" dirty="0"/>
              <a:t>: Now that I have begun to compose lays, I shall not cease my effort but shall </a:t>
            </a:r>
            <a:r>
              <a:rPr lang="en-US" b="1" dirty="0"/>
              <a:t>relate fully in rhyme the adventures </a:t>
            </a:r>
            <a:r>
              <a:rPr lang="en-US" dirty="0"/>
              <a:t>that I know.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Puis</a:t>
            </a:r>
            <a:r>
              <a:rPr lang="en-US" dirty="0"/>
              <a:t> que des </a:t>
            </a:r>
            <a:r>
              <a:rPr lang="en-US" dirty="0" err="1"/>
              <a:t>lais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comencié</a:t>
            </a: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ja </a:t>
            </a:r>
            <a:r>
              <a:rPr lang="en-US" dirty="0" err="1"/>
              <a:t>n’iert</a:t>
            </a:r>
            <a:r>
              <a:rPr lang="en-US" dirty="0"/>
              <a:t> </a:t>
            </a:r>
            <a:r>
              <a:rPr lang="en-US" dirty="0" err="1"/>
              <a:t>pur</a:t>
            </a:r>
            <a:r>
              <a:rPr lang="en-US" dirty="0"/>
              <a:t> </a:t>
            </a:r>
            <a:r>
              <a:rPr lang="en-US" dirty="0" err="1"/>
              <a:t>nul</a:t>
            </a:r>
            <a:r>
              <a:rPr lang="en-US" dirty="0"/>
              <a:t> travail </a:t>
            </a:r>
            <a:r>
              <a:rPr lang="en-US" dirty="0" err="1"/>
              <a:t>laissié</a:t>
            </a:r>
            <a:r>
              <a:rPr lang="en-US" dirty="0"/>
              <a:t>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les </a:t>
            </a:r>
            <a:r>
              <a:rPr lang="en-US" dirty="0" err="1"/>
              <a:t>aventures</a:t>
            </a:r>
            <a:r>
              <a:rPr lang="en-US" dirty="0"/>
              <a:t> que </a:t>
            </a:r>
            <a:r>
              <a:rPr lang="en-US" dirty="0" err="1"/>
              <a:t>j’en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tut par rime les </a:t>
            </a:r>
            <a:r>
              <a:rPr lang="en-US" dirty="0" err="1"/>
              <a:t>cunterai</a:t>
            </a:r>
            <a:r>
              <a:rPr lang="en-US" dirty="0"/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20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</a:t>
            </a:r>
            <a:r>
              <a:rPr lang="en-US" dirty="0" err="1"/>
              <a:t>lai</a:t>
            </a:r>
            <a:r>
              <a:rPr lang="en-US" dirty="0"/>
              <a:t>” ?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28798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From what Marie says in the </a:t>
            </a:r>
            <a:r>
              <a:rPr lang="en-US" i="1" dirty="0" err="1"/>
              <a:t>Lais</a:t>
            </a:r>
            <a:r>
              <a:rPr lang="en-US" dirty="0"/>
              <a:t> themselves:</a:t>
            </a:r>
          </a:p>
          <a:p>
            <a:pPr lvl="1"/>
            <a:r>
              <a:rPr lang="en-US" dirty="0"/>
              <a:t>Song composed about an “adventure” by the Bretons</a:t>
            </a:r>
          </a:p>
          <a:p>
            <a:pPr lvl="1"/>
            <a:r>
              <a:rPr lang="en-US" dirty="0"/>
              <a:t>Verse narrative written by Marie (based on the song)</a:t>
            </a:r>
          </a:p>
          <a:p>
            <a:r>
              <a:rPr lang="en-US" dirty="0"/>
              <a:t>The word “</a:t>
            </a:r>
            <a:r>
              <a:rPr lang="en-US" dirty="0" err="1"/>
              <a:t>lai</a:t>
            </a:r>
            <a:r>
              <a:rPr lang="en-US" dirty="0"/>
              <a:t>” is derived from the Celtic word for song</a:t>
            </a:r>
          </a:p>
          <a:p>
            <a:r>
              <a:rPr lang="en-US" dirty="0"/>
              <a:t>From observation of the texts: </a:t>
            </a:r>
          </a:p>
          <a:p>
            <a:pPr lvl="1"/>
            <a:r>
              <a:rPr lang="en-US" dirty="0"/>
              <a:t>Form of verse: Octosyllabic rhyming couplets</a:t>
            </a:r>
          </a:p>
          <a:p>
            <a:pPr lvl="1"/>
            <a:r>
              <a:rPr lang="en-US" dirty="0"/>
              <a:t>Subject: Love, broadly speaking</a:t>
            </a:r>
          </a:p>
          <a:p>
            <a:pPr lvl="1"/>
            <a:r>
              <a:rPr lang="en-US" dirty="0"/>
              <a:t>Style: short stories, “courtly” (i.e. about kings, nobles, knights and ladies), often some magical element(s) but not always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2985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Literary Context: What is a “Lai”?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Author: Who was “Marie de France”?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Historical Context: When were they written, where, for what audience? 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Manuscript Context: Where are the </a:t>
            </a:r>
            <a:r>
              <a:rPr lang="en-US" i="1" dirty="0" err="1">
                <a:solidFill>
                  <a:schemeClr val="bg1">
                    <a:lumMod val="65000"/>
                  </a:schemeClr>
                </a:solidFill>
              </a:rPr>
              <a:t>Lais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preserved?</a:t>
            </a:r>
          </a:p>
        </p:txBody>
      </p:sp>
    </p:spTree>
    <p:extLst>
      <p:ext uri="{BB962C8B-B14F-4D97-AF65-F5344CB8AC3E}">
        <p14:creationId xmlns:p14="http://schemas.microsoft.com/office/powerpoint/2010/main" val="2124707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298985"/>
          </a:xfrm>
        </p:spPr>
        <p:txBody>
          <a:bodyPr>
            <a:normAutofit/>
          </a:bodyPr>
          <a:lstStyle/>
          <a:p>
            <a:r>
              <a:rPr lang="en-US" sz="3200" dirty="0"/>
              <a:t>Who was the author of the </a:t>
            </a:r>
            <a:r>
              <a:rPr lang="en-US" sz="3200" i="1" dirty="0" err="1"/>
              <a:t>Lais</a:t>
            </a:r>
            <a:r>
              <a:rPr lang="en-US" sz="3200" dirty="0"/>
              <a:t> ?</a:t>
            </a:r>
            <a:br>
              <a:rPr lang="en-US" sz="3200" dirty="0"/>
            </a:br>
            <a:r>
              <a:rPr lang="en-US" sz="3200" dirty="0"/>
              <a:t> A detective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29989"/>
            <a:ext cx="7770813" cy="434929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Where do we find her name and why is she called “Marie </a:t>
            </a:r>
            <a:r>
              <a:rPr lang="en-US" b="1" dirty="0"/>
              <a:t>of France</a:t>
            </a:r>
            <a:r>
              <a:rPr lang="en-US" dirty="0"/>
              <a:t>”?</a:t>
            </a:r>
          </a:p>
          <a:p>
            <a:pPr lvl="1"/>
            <a:r>
              <a:rPr lang="en-US" dirty="0"/>
              <a:t>Prologue to the </a:t>
            </a:r>
            <a:r>
              <a:rPr lang="en-US" i="1" dirty="0"/>
              <a:t>Lai of </a:t>
            </a:r>
            <a:r>
              <a:rPr lang="en-US" i="1" dirty="0" err="1"/>
              <a:t>Guigemar</a:t>
            </a:r>
            <a:r>
              <a:rPr lang="en-US" dirty="0"/>
              <a:t>: “Hear my lords, the words of Marie” (Oyez, seigneurs, que </a:t>
            </a:r>
            <a:r>
              <a:rPr lang="en-US" dirty="0" err="1"/>
              <a:t>dit</a:t>
            </a:r>
            <a:r>
              <a:rPr lang="en-US" dirty="0"/>
              <a:t> Marie, l.3)</a:t>
            </a:r>
          </a:p>
          <a:p>
            <a:pPr lvl="1"/>
            <a:r>
              <a:rPr lang="en-US" dirty="0"/>
              <a:t>Three other texts in Old French whose author names herself Marie:</a:t>
            </a:r>
          </a:p>
          <a:p>
            <a:pPr lvl="2"/>
            <a:r>
              <a:rPr lang="en-US" dirty="0"/>
              <a:t>Epilogue of the</a:t>
            </a:r>
            <a:r>
              <a:rPr lang="en-US" i="1" dirty="0"/>
              <a:t> </a:t>
            </a:r>
            <a:r>
              <a:rPr lang="en-US" i="1" dirty="0" err="1"/>
              <a:t>Espurgatoire</a:t>
            </a:r>
            <a:r>
              <a:rPr lang="en-US" dirty="0"/>
              <a:t> </a:t>
            </a:r>
            <a:r>
              <a:rPr lang="en-US" i="1" dirty="0" err="1"/>
              <a:t>seint</a:t>
            </a:r>
            <a:r>
              <a:rPr lang="en-US" i="1" dirty="0"/>
              <a:t> </a:t>
            </a:r>
            <a:r>
              <a:rPr lang="en-US" i="1" dirty="0" err="1"/>
              <a:t>Patriz</a:t>
            </a:r>
            <a:r>
              <a:rPr lang="en-US" i="1" dirty="0"/>
              <a:t> (Purgatory of St Patrick)</a:t>
            </a:r>
          </a:p>
          <a:p>
            <a:pPr lvl="2"/>
            <a:r>
              <a:rPr lang="en-US" dirty="0"/>
              <a:t>Epilogue of the </a:t>
            </a:r>
            <a:r>
              <a:rPr lang="en-US" i="1" dirty="0" err="1"/>
              <a:t>Ysopet</a:t>
            </a:r>
            <a:r>
              <a:rPr lang="en-US" dirty="0"/>
              <a:t> (Animal fables): “My name is Marie, I am from France” (Marie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num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sui de France)</a:t>
            </a:r>
          </a:p>
          <a:p>
            <a:pPr lvl="2"/>
            <a:r>
              <a:rPr lang="en-US" dirty="0"/>
              <a:t>Epilogue of the </a:t>
            </a:r>
            <a:r>
              <a:rPr lang="en-US" i="1" dirty="0"/>
              <a:t>Vie </a:t>
            </a:r>
            <a:r>
              <a:rPr lang="en-US" i="1" dirty="0" err="1"/>
              <a:t>seinte</a:t>
            </a:r>
            <a:r>
              <a:rPr lang="en-US" i="1" dirty="0"/>
              <a:t> </a:t>
            </a:r>
            <a:r>
              <a:rPr lang="en-US" i="1" dirty="0" err="1"/>
              <a:t>Audree</a:t>
            </a:r>
            <a:r>
              <a:rPr lang="en-US" i="1" dirty="0"/>
              <a:t> (Life of Sainte Audrey)</a:t>
            </a:r>
          </a:p>
          <a:p>
            <a:pPr lvl="1"/>
            <a:r>
              <a:rPr lang="en-US" dirty="0"/>
              <a:t>One reference outside of her own works: in the prologue of the </a:t>
            </a:r>
            <a:r>
              <a:rPr lang="en-US" i="1" dirty="0"/>
              <a:t>Life of Saint Edmund the King</a:t>
            </a:r>
            <a:r>
              <a:rPr lang="en-US" dirty="0"/>
              <a:t> (by Denis </a:t>
            </a:r>
            <a:r>
              <a:rPr lang="en-US" dirty="0" err="1"/>
              <a:t>Piramus</a:t>
            </a:r>
            <a:r>
              <a:rPr lang="en-US" dirty="0"/>
              <a:t>, c. 1180): “Dame Marie ... composed </a:t>
            </a:r>
            <a:r>
              <a:rPr lang="en-US" dirty="0" err="1"/>
              <a:t>lais</a:t>
            </a:r>
            <a:r>
              <a:rPr lang="en-US" dirty="0"/>
              <a:t> in verse </a:t>
            </a:r>
            <a:r>
              <a:rPr lang="is-IS" dirty="0"/>
              <a:t>… for which she was greatly praised...”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English Connection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30933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All four texts are in Old French with both continental and English traits.</a:t>
            </a:r>
          </a:p>
          <a:p>
            <a:r>
              <a:rPr lang="en-US" dirty="0"/>
              <a:t>British Library, Harley 978 is an English manuscript, and contains both the </a:t>
            </a:r>
            <a:r>
              <a:rPr lang="en-US" i="1" dirty="0" err="1"/>
              <a:t>Lais</a:t>
            </a:r>
            <a:r>
              <a:rPr lang="en-US" dirty="0"/>
              <a:t> and the </a:t>
            </a:r>
            <a:r>
              <a:rPr lang="en-US" i="1" dirty="0"/>
              <a:t>Fables</a:t>
            </a:r>
            <a:r>
              <a:rPr lang="en-US" dirty="0"/>
              <a:t>.</a:t>
            </a:r>
          </a:p>
          <a:p>
            <a:r>
              <a:rPr lang="en-US" dirty="0"/>
              <a:t>All four works with Marie’s name have “English” origins:</a:t>
            </a:r>
          </a:p>
          <a:p>
            <a:pPr lvl="1"/>
            <a:r>
              <a:rPr lang="en-US" dirty="0"/>
              <a:t>The </a:t>
            </a:r>
            <a:r>
              <a:rPr lang="en-US" i="1" dirty="0" err="1"/>
              <a:t>Espurgatoire</a:t>
            </a:r>
            <a:r>
              <a:rPr lang="en-US" dirty="0"/>
              <a:t> is a translation/adaptation of a Latin text written by an English Cistercian monk.</a:t>
            </a:r>
          </a:p>
          <a:p>
            <a:pPr lvl="1"/>
            <a:r>
              <a:rPr lang="en-US" dirty="0"/>
              <a:t>The </a:t>
            </a:r>
            <a:r>
              <a:rPr lang="en-US" i="1" dirty="0" err="1"/>
              <a:t>Ysopet</a:t>
            </a:r>
            <a:r>
              <a:rPr lang="en-US" dirty="0"/>
              <a:t> is a translation/adaptation of an English translation/adaptation of a Latin version of Aesop’s Fables.</a:t>
            </a:r>
          </a:p>
          <a:p>
            <a:pPr lvl="1"/>
            <a:r>
              <a:rPr lang="en-US" dirty="0"/>
              <a:t>The </a:t>
            </a:r>
            <a:r>
              <a:rPr lang="en-US" i="1" dirty="0" err="1"/>
              <a:t>Lais</a:t>
            </a:r>
            <a:r>
              <a:rPr lang="en-US" dirty="0"/>
              <a:t> were originally Celtic (Breton/British) songs.</a:t>
            </a:r>
          </a:p>
          <a:p>
            <a:pPr lvl="1"/>
            <a:r>
              <a:rPr lang="en-US" dirty="0"/>
              <a:t>Sainte </a:t>
            </a:r>
            <a:r>
              <a:rPr lang="en-US" dirty="0" err="1"/>
              <a:t>Audree</a:t>
            </a:r>
            <a:r>
              <a:rPr lang="en-US" dirty="0"/>
              <a:t> = Saint </a:t>
            </a:r>
            <a:r>
              <a:rPr lang="en-US" dirty="0" err="1"/>
              <a:t>Etheldreda</a:t>
            </a:r>
            <a:r>
              <a:rPr lang="en-US" dirty="0"/>
              <a:t>, abbess (founder) of Ely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was Marie?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24009"/>
            <a:ext cx="7770813" cy="4674741"/>
          </a:xfrm>
        </p:spPr>
        <p:txBody>
          <a:bodyPr>
            <a:normAutofit/>
          </a:bodyPr>
          <a:lstStyle/>
          <a:p>
            <a:r>
              <a:rPr lang="en-US" dirty="0"/>
              <a:t>Had to have been:</a:t>
            </a:r>
          </a:p>
          <a:p>
            <a:pPr lvl="1"/>
            <a:r>
              <a:rPr lang="en-US" dirty="0"/>
              <a:t>Linguist: she knew Latin &amp; English, as well as French</a:t>
            </a:r>
          </a:p>
          <a:p>
            <a:pPr lvl="1"/>
            <a:r>
              <a:rPr lang="en-US" dirty="0"/>
              <a:t>Noble: Educated, and fully conversant with noble life</a:t>
            </a:r>
          </a:p>
          <a:p>
            <a:r>
              <a:rPr lang="en-US" dirty="0"/>
              <a:t>Four possible historical figures have been suggested, but we really don’t know!</a:t>
            </a:r>
          </a:p>
          <a:p>
            <a:pPr lvl="1"/>
            <a:r>
              <a:rPr lang="en-US" sz="2000" dirty="0"/>
              <a:t>Marie, abbess of Shaftesbury in Dorset</a:t>
            </a:r>
          </a:p>
          <a:p>
            <a:pPr lvl="1"/>
            <a:r>
              <a:rPr lang="en-US" sz="2000" dirty="0"/>
              <a:t>Mary, abbess of Reading</a:t>
            </a:r>
          </a:p>
          <a:p>
            <a:pPr lvl="1"/>
            <a:r>
              <a:rPr lang="en-US" sz="2000" dirty="0"/>
              <a:t>Marie de </a:t>
            </a:r>
            <a:r>
              <a:rPr lang="en-US" sz="2000" dirty="0" err="1"/>
              <a:t>Meulan</a:t>
            </a:r>
            <a:r>
              <a:rPr lang="en-US" sz="2000" dirty="0"/>
              <a:t>, the daughter of an important lord, Count </a:t>
            </a:r>
            <a:r>
              <a:rPr lang="en-US" sz="2000" dirty="0" err="1"/>
              <a:t>Waleran</a:t>
            </a:r>
            <a:r>
              <a:rPr lang="en-US" sz="2000" dirty="0"/>
              <a:t> of Beaumont</a:t>
            </a:r>
          </a:p>
          <a:p>
            <a:pPr lvl="1"/>
            <a:r>
              <a:rPr lang="en-US" sz="2000" dirty="0"/>
              <a:t>Marie, countess of Boulogne, former abbess of Romsey, and daughter of King Stephen and Queen Matilda.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28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err="1"/>
              <a:t>Lais</a:t>
            </a:r>
            <a:r>
              <a:rPr lang="en-US" dirty="0"/>
              <a:t> are addressed to a “Noble King” (at the end of the prologue)</a:t>
            </a:r>
          </a:p>
          <a:p>
            <a:r>
              <a:rPr lang="en-US" dirty="0"/>
              <a:t>The language of the three texts is influenced by the French of England, and dates to the later 12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endParaRPr lang="en-US" dirty="0"/>
          </a:p>
          <a:p>
            <a:r>
              <a:rPr lang="en-US" dirty="0"/>
              <a:t>Logical Deduction: The noble king is Henry II of England, who reigned 1154-1189.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8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D9C8A-7264-FA41-B05F-B1DDBEBA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90048"/>
            <a:ext cx="2463501" cy="2763618"/>
          </a:xfrm>
        </p:spPr>
        <p:txBody>
          <a:bodyPr/>
          <a:lstStyle/>
          <a:p>
            <a:r>
              <a:rPr lang="en-US" dirty="0"/>
              <a:t>Henry II &amp; Eleanor of Aquitaine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95D9EB-E1A8-C042-AB73-F14A0325E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8034" y="4636546"/>
            <a:ext cx="3580718" cy="392655"/>
          </a:xfrm>
        </p:spPr>
        <p:txBody>
          <a:bodyPr>
            <a:normAutofit/>
          </a:bodyPr>
          <a:lstStyle/>
          <a:p>
            <a:r>
              <a:rPr lang="en-US" dirty="0"/>
              <a:t>Or… why Marie wrote in French</a:t>
            </a:r>
          </a:p>
        </p:txBody>
      </p:sp>
      <p:pic>
        <p:nvPicPr>
          <p:cNvPr id="6" name="Picture 21" descr="Angevin Empire">
            <a:extLst>
              <a:ext uri="{FF2B5EF4-FFF2-40B4-BE49-F238E27FC236}">
                <a16:creationId xmlns:a16="http://schemas.microsoft.com/office/drawing/2014/main" id="{FB912924-6B38-3F46-97B0-FD046DF097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8751" y="290732"/>
            <a:ext cx="4886395" cy="61264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763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Henry II &amp; </a:t>
            </a:r>
            <a:br>
              <a:rPr lang="en-US" dirty="0"/>
            </a:br>
            <a:r>
              <a:rPr lang="en-US" dirty="0"/>
              <a:t>Eleanor of Aquitaine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Their court was a major center of literary production in the vernacular (i.e. not Latin)</a:t>
            </a:r>
          </a:p>
          <a:p>
            <a:pPr lvl="1"/>
            <a:r>
              <a:rPr lang="en-US" dirty="0"/>
              <a:t>“Historical” texts – for example:</a:t>
            </a:r>
          </a:p>
          <a:p>
            <a:pPr lvl="2"/>
            <a:r>
              <a:rPr lang="en-US" dirty="0"/>
              <a:t>Verse chronicles, such as Wace’s </a:t>
            </a:r>
            <a:r>
              <a:rPr lang="en-US" i="1" dirty="0"/>
              <a:t>Roman de Rou </a:t>
            </a:r>
            <a:r>
              <a:rPr lang="en-US" dirty="0"/>
              <a:t>(about the dukes of Normandy) or </a:t>
            </a:r>
            <a:r>
              <a:rPr lang="en-US" i="1" dirty="0"/>
              <a:t>Roman de Brut </a:t>
            </a:r>
            <a:r>
              <a:rPr lang="en-US" dirty="0"/>
              <a:t>(about the kings of England) </a:t>
            </a:r>
            <a:endParaRPr lang="en-US" i="1" dirty="0"/>
          </a:p>
          <a:p>
            <a:pPr lvl="2"/>
            <a:r>
              <a:rPr lang="en-US" dirty="0"/>
              <a:t>Romances of Antiquity, such as the </a:t>
            </a:r>
            <a:r>
              <a:rPr lang="en-US" i="1" dirty="0"/>
              <a:t>Roman </a:t>
            </a:r>
            <a:r>
              <a:rPr lang="en-US" i="1" dirty="0" err="1"/>
              <a:t>d’Enéas</a:t>
            </a:r>
            <a:r>
              <a:rPr lang="en-US" i="1" dirty="0"/>
              <a:t>  </a:t>
            </a:r>
            <a:r>
              <a:rPr lang="en-US" dirty="0"/>
              <a:t>(</a:t>
            </a:r>
            <a:r>
              <a:rPr lang="en-US" i="1" dirty="0"/>
              <a:t>Aeneid</a:t>
            </a:r>
            <a:r>
              <a:rPr lang="en-US" dirty="0"/>
              <a:t>)</a:t>
            </a:r>
            <a:r>
              <a:rPr lang="en-US" i="1" dirty="0"/>
              <a:t> </a:t>
            </a:r>
            <a:r>
              <a:rPr lang="en-US" dirty="0"/>
              <a:t>or the </a:t>
            </a:r>
            <a:r>
              <a:rPr lang="en-US" i="1" dirty="0"/>
              <a:t>Roman de </a:t>
            </a:r>
            <a:r>
              <a:rPr lang="en-US" i="1" dirty="0" err="1"/>
              <a:t>Troie</a:t>
            </a:r>
            <a:r>
              <a:rPr lang="en-US" i="1" dirty="0"/>
              <a:t> </a:t>
            </a:r>
            <a:r>
              <a:rPr lang="en-US" dirty="0"/>
              <a:t>(Trojan War)</a:t>
            </a:r>
            <a:endParaRPr lang="en-US" i="1" dirty="0"/>
          </a:p>
          <a:p>
            <a:pPr lvl="2"/>
            <a:endParaRPr lang="en-US" i="1" dirty="0"/>
          </a:p>
          <a:p>
            <a:pPr lvl="1"/>
            <a:r>
              <a:rPr lang="en-US" dirty="0"/>
              <a:t>Troubadours (singer-songwriters, 11</a:t>
            </a:r>
            <a:r>
              <a:rPr lang="en-US" baseline="30000" dirty="0"/>
              <a:t>th</a:t>
            </a:r>
            <a:r>
              <a:rPr lang="en-US" dirty="0"/>
              <a:t> – 14</a:t>
            </a:r>
            <a:r>
              <a:rPr lang="en-US" baseline="30000" dirty="0"/>
              <a:t>th</a:t>
            </a:r>
            <a:r>
              <a:rPr lang="en-US" dirty="0"/>
              <a:t> centuries)</a:t>
            </a:r>
          </a:p>
          <a:p>
            <a:pPr lvl="2"/>
            <a:r>
              <a:rPr lang="en-US" dirty="0"/>
              <a:t>Eleanor’s grandfather was William IX of Aquitaine, the 1</a:t>
            </a:r>
            <a:r>
              <a:rPr lang="en-US" baseline="30000" dirty="0"/>
              <a:t>st</a:t>
            </a:r>
            <a:r>
              <a:rPr lang="en-US" dirty="0"/>
              <a:t> named/known troubadour</a:t>
            </a:r>
          </a:p>
          <a:p>
            <a:pPr lvl="2"/>
            <a:r>
              <a:rPr lang="en-US" dirty="0"/>
              <a:t>Henry &amp; Eleanor’s second son, Richard the Lionheart, wrote troubadour songs himself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2985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Literary Context: What is a “Lai”?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Historical Context: When were they written, where, for what audience? 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Author: Who was “Marie de France”?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Manuscript Context: Where are the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Lais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preserved?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300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Manuscripts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London, British Library, Harley 978: Prologue &amp; 12 </a:t>
            </a:r>
            <a:r>
              <a:rPr lang="en-US" dirty="0" err="1"/>
              <a:t>lais</a:t>
            </a:r>
            <a:endParaRPr lang="en-US" dirty="0"/>
          </a:p>
          <a:p>
            <a:r>
              <a:rPr lang="en-US" dirty="0"/>
              <a:t>Four other manuscripts with one or more </a:t>
            </a:r>
            <a:r>
              <a:rPr lang="en-US" dirty="0" err="1"/>
              <a:t>lais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London, BL, Cotton, Vespasian B XIV: </a:t>
            </a:r>
            <a:r>
              <a:rPr lang="en-US" i="1" dirty="0"/>
              <a:t>Lanval</a:t>
            </a:r>
            <a:r>
              <a:rPr lang="en-US" dirty="0"/>
              <a:t>, </a:t>
            </a:r>
            <a:r>
              <a:rPr lang="en-US" i="1" dirty="0" err="1"/>
              <a:t>Ysopet</a:t>
            </a:r>
            <a:endParaRPr lang="en-US" i="1" dirty="0"/>
          </a:p>
          <a:p>
            <a:pPr lvl="1"/>
            <a:r>
              <a:rPr lang="en-US" dirty="0"/>
              <a:t>Paris, </a:t>
            </a:r>
            <a:r>
              <a:rPr lang="en-US" dirty="0" err="1"/>
              <a:t>Bibliothèque</a:t>
            </a:r>
            <a:r>
              <a:rPr lang="en-US" dirty="0"/>
              <a:t> </a:t>
            </a:r>
            <a:r>
              <a:rPr lang="en-US" dirty="0" err="1"/>
              <a:t>nationale</a:t>
            </a:r>
            <a:r>
              <a:rPr lang="en-US" dirty="0"/>
              <a:t> de France, </a:t>
            </a:r>
            <a:r>
              <a:rPr lang="en-US" dirty="0" err="1"/>
              <a:t>fr.</a:t>
            </a:r>
            <a:r>
              <a:rPr lang="en-US" dirty="0"/>
              <a:t> </a:t>
            </a:r>
            <a:r>
              <a:rPr lang="is-IS" dirty="0"/>
              <a:t>2168: 3 lais, </a:t>
            </a:r>
            <a:r>
              <a:rPr lang="is-IS" i="1" dirty="0"/>
              <a:t>Ysopet</a:t>
            </a:r>
          </a:p>
          <a:p>
            <a:pPr lvl="1"/>
            <a:r>
              <a:rPr lang="is-IS" dirty="0"/>
              <a:t>Paris, BnF, naf 1104: 7 lais by Marie, other anonymous lais</a:t>
            </a:r>
          </a:p>
          <a:p>
            <a:pPr lvl="1"/>
            <a:r>
              <a:rPr lang="en-US" dirty="0"/>
              <a:t>Paris, </a:t>
            </a:r>
            <a:r>
              <a:rPr lang="en-US" dirty="0" err="1"/>
              <a:t>BnF</a:t>
            </a:r>
            <a:r>
              <a:rPr lang="en-US" dirty="0"/>
              <a:t>, </a:t>
            </a:r>
            <a:r>
              <a:rPr lang="en-US" dirty="0" err="1"/>
              <a:t>fr.</a:t>
            </a:r>
            <a:r>
              <a:rPr lang="en-US" dirty="0"/>
              <a:t> </a:t>
            </a:r>
            <a:r>
              <a:rPr lang="is-IS" dirty="0"/>
              <a:t>24432:</a:t>
            </a:r>
            <a:r>
              <a:rPr lang="is-IS" i="1" dirty="0"/>
              <a:t>Yonec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625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British Library, Harley 978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209800"/>
            <a:ext cx="4399908" cy="4267200"/>
          </a:xfrm>
        </p:spPr>
        <p:txBody>
          <a:bodyPr/>
          <a:lstStyle/>
          <a:p>
            <a:r>
              <a:rPr lang="en-US" dirty="0"/>
              <a:t>Only “complete” manuscript of the Lais</a:t>
            </a:r>
            <a:endParaRPr lang="en-US" dirty="0">
              <a:hlinkClick r:id="" action="ppaction://noaction"/>
            </a:endParaRPr>
          </a:p>
          <a:p>
            <a:pPr lvl="1"/>
            <a:r>
              <a:rPr lang="fr-FR" dirty="0">
                <a:hlinkClick r:id="rId2"/>
              </a:rPr>
              <a:t>Harley 978 – digitised</a:t>
            </a:r>
            <a:endParaRPr lang="fr-FR" dirty="0"/>
          </a:p>
          <a:p>
            <a:r>
              <a:rPr lang="fr-FR" dirty="0"/>
              <a:t>This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beginning</a:t>
            </a:r>
            <a:r>
              <a:rPr lang="fr-FR" dirty="0"/>
              <a:t> of </a:t>
            </a:r>
            <a:r>
              <a:rPr lang="fr-FR" dirty="0" err="1"/>
              <a:t>Marie’s</a:t>
            </a:r>
            <a:r>
              <a:rPr lang="fr-FR" dirty="0"/>
              <a:t> </a:t>
            </a:r>
            <a:r>
              <a:rPr lang="fr-FR" i="1" dirty="0"/>
              <a:t>Lais </a:t>
            </a:r>
            <a:r>
              <a:rPr lang="fr-FR" dirty="0"/>
              <a:t>(folio 118r)</a:t>
            </a:r>
          </a:p>
        </p:txBody>
      </p:sp>
      <p:pic>
        <p:nvPicPr>
          <p:cNvPr id="6" name="Picture Placeholder 9">
            <a:extLst>
              <a:ext uri="{FF2B5EF4-FFF2-40B4-BE49-F238E27FC236}">
                <a16:creationId xmlns:a16="http://schemas.microsoft.com/office/drawing/2014/main" id="{95549914-EA28-8D45-93D8-7EAF942D20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86" t="6530" r="34164" b="6598"/>
          <a:stretch/>
        </p:blipFill>
        <p:spPr>
          <a:xfrm>
            <a:off x="5393932" y="1965960"/>
            <a:ext cx="340559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91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F82F3-9D50-E14F-9E02-253272BE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  <a:hlinkClick r:id="rId2"/>
              </a:rPr>
              <a:t>BnF, Arsenal 3142,  fol. 256</a:t>
            </a:r>
            <a:r>
              <a:rPr lang="en-US" dirty="0">
                <a:effectLst/>
              </a:rPr>
              <a:t>.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4764DA-C907-FC4A-BD07-2086D8660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opening of the </a:t>
            </a:r>
            <a:r>
              <a:rPr lang="en-US" i="1" dirty="0"/>
              <a:t>Fables</a:t>
            </a:r>
            <a:r>
              <a:rPr lang="en-US" dirty="0"/>
              <a:t> of Marie de France (</a:t>
            </a:r>
            <a:r>
              <a:rPr lang="en-US" i="1" dirty="0" err="1"/>
              <a:t>Ysopet</a:t>
            </a:r>
            <a:r>
              <a:rPr lang="en-US" dirty="0"/>
              <a:t>) in a fabulous late 13</a:t>
            </a:r>
            <a:r>
              <a:rPr lang="en-US" baseline="30000" dirty="0"/>
              <a:t>th</a:t>
            </a:r>
            <a:r>
              <a:rPr lang="en-US" dirty="0"/>
              <a:t> c. manuscript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176BCEF-471B-E448-8306-213744FE2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28159" y="1371600"/>
            <a:ext cx="4299969" cy="4114800"/>
          </a:xfrm>
        </p:spPr>
      </p:pic>
    </p:spTree>
    <p:extLst>
      <p:ext uri="{BB962C8B-B14F-4D97-AF65-F5344CB8AC3E}">
        <p14:creationId xmlns:p14="http://schemas.microsoft.com/office/powerpoint/2010/main" val="1526915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99013" y="484094"/>
            <a:ext cx="3849712" cy="1591594"/>
          </a:xfrm>
        </p:spPr>
        <p:txBody>
          <a:bodyPr>
            <a:noAutofit/>
          </a:bodyPr>
          <a:lstStyle/>
          <a:p>
            <a:r>
              <a:rPr lang="en-US" sz="2800" dirty="0" err="1"/>
              <a:t>BnF</a:t>
            </a:r>
            <a:r>
              <a:rPr lang="en-US" sz="2800" dirty="0"/>
              <a:t>, </a:t>
            </a:r>
            <a:r>
              <a:rPr lang="en-US" sz="2800" dirty="0" err="1"/>
              <a:t>naf</a:t>
            </a:r>
            <a:r>
              <a:rPr lang="en-US" sz="2800" dirty="0"/>
              <a:t> 1104: </a:t>
            </a:r>
            <a:br>
              <a:rPr lang="en-US" sz="2800" dirty="0"/>
            </a:br>
            <a:r>
              <a:rPr lang="en-US" sz="2800" dirty="0"/>
              <a:t>Collection of </a:t>
            </a:r>
            <a:r>
              <a:rPr lang="en-US" sz="2800" dirty="0" err="1"/>
              <a:t>lais</a:t>
            </a:r>
            <a:br>
              <a:rPr lang="en-US" sz="2800" dirty="0"/>
            </a:br>
            <a:r>
              <a:rPr lang="en-US" sz="2800" dirty="0"/>
              <a:t>late 13</a:t>
            </a:r>
            <a:r>
              <a:rPr lang="en-US" sz="2800" baseline="30000" dirty="0"/>
              <a:t>th</a:t>
            </a:r>
            <a:r>
              <a:rPr lang="en-US" sz="2800" dirty="0"/>
              <a:t> c., Paris region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t="1179" b="3485"/>
          <a:stretch/>
        </p:blipFill>
        <p:spPr>
          <a:xfrm>
            <a:off x="441063" y="484094"/>
            <a:ext cx="4009911" cy="583064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13" y="2881555"/>
            <a:ext cx="3849712" cy="320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15031" y="6239435"/>
            <a:ext cx="1032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Fol. 39v </a:t>
            </a:r>
          </a:p>
        </p:txBody>
      </p:sp>
    </p:spTree>
    <p:extLst>
      <p:ext uri="{BB962C8B-B14F-4D97-AF65-F5344CB8AC3E}">
        <p14:creationId xmlns:p14="http://schemas.microsoft.com/office/powerpoint/2010/main" val="622157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3"/>
          <a:stretch/>
        </p:blipFill>
        <p:spPr>
          <a:xfrm>
            <a:off x="107577" y="712665"/>
            <a:ext cx="4524866" cy="60457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6195" cy="640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28216" y="989704"/>
            <a:ext cx="34854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BnF</a:t>
            </a:r>
            <a:r>
              <a:rPr lang="en-US" b="1" dirty="0"/>
              <a:t>, </a:t>
            </a:r>
            <a:r>
              <a:rPr lang="en-US" b="1" dirty="0" err="1"/>
              <a:t>naf</a:t>
            </a:r>
            <a:r>
              <a:rPr lang="en-US" b="1" dirty="0"/>
              <a:t> 1104, fol. 1</a:t>
            </a:r>
          </a:p>
          <a:p>
            <a:endParaRPr lang="en-US" dirty="0"/>
          </a:p>
          <a:p>
            <a:r>
              <a:rPr lang="is-IS" dirty="0"/>
              <a:t>[ci] </a:t>
            </a:r>
            <a:r>
              <a:rPr lang="en-US" dirty="0" err="1"/>
              <a:t>commancent</a:t>
            </a:r>
            <a:r>
              <a:rPr lang="en-US" dirty="0"/>
              <a:t> les lays de </a:t>
            </a:r>
            <a:r>
              <a:rPr lang="en-US" dirty="0" err="1"/>
              <a:t>bretagne</a:t>
            </a:r>
            <a:r>
              <a:rPr lang="en-US" dirty="0"/>
              <a:t>. Cist </a:t>
            </a:r>
            <a:r>
              <a:rPr lang="en-US" dirty="0" err="1"/>
              <a:t>est</a:t>
            </a:r>
            <a:r>
              <a:rPr lang="en-US" dirty="0"/>
              <a:t> de </a:t>
            </a:r>
            <a:r>
              <a:rPr lang="en-US" dirty="0" err="1"/>
              <a:t>Guigemar</a:t>
            </a:r>
            <a:endParaRPr lang="en-US" dirty="0"/>
          </a:p>
          <a:p>
            <a:endParaRPr lang="en-US" dirty="0"/>
          </a:p>
          <a:p>
            <a:r>
              <a:rPr lang="en-US" dirty="0"/>
              <a:t>[here] begin the lays of Britain/Brittany.  This one is about </a:t>
            </a:r>
            <a:r>
              <a:rPr lang="en-US" dirty="0" err="1"/>
              <a:t>Guigemar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731" y="3375183"/>
            <a:ext cx="3124562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73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the other Manuscripts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Paris, BnF, fr. 2168</a:t>
            </a:r>
            <a:endParaRPr lang="fr-FR" dirty="0"/>
          </a:p>
          <a:p>
            <a:r>
              <a:rPr lang="fr-FR" dirty="0">
                <a:hlinkClick r:id="rId3"/>
              </a:rPr>
              <a:t>Paris, BnF fr. 24432</a:t>
            </a:r>
            <a:endParaRPr lang="fr-FR" dirty="0"/>
          </a:p>
          <a:p>
            <a:r>
              <a:rPr lang="fr-FR" dirty="0">
                <a:hlinkClick r:id="rId4"/>
              </a:rPr>
              <a:t>Paris, </a:t>
            </a:r>
            <a:r>
              <a:rPr lang="fr-FR" dirty="0" err="1">
                <a:hlinkClick r:id="rId4"/>
              </a:rPr>
              <a:t>BnF</a:t>
            </a:r>
            <a:r>
              <a:rPr lang="fr-FR" dirty="0">
                <a:hlinkClick r:id="rId4"/>
              </a:rPr>
              <a:t> </a:t>
            </a:r>
            <a:r>
              <a:rPr lang="fr-FR" dirty="0" err="1">
                <a:hlinkClick r:id="rId4"/>
              </a:rPr>
              <a:t>naf</a:t>
            </a:r>
            <a:r>
              <a:rPr lang="fr-FR" dirty="0">
                <a:hlinkClick r:id="rId4"/>
              </a:rPr>
              <a:t> 1104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en-US" sz="1600" dirty="0"/>
              <a:t>(</a:t>
            </a:r>
            <a:r>
              <a:rPr lang="en-US" sz="1600" dirty="0" err="1"/>
              <a:t>N.b.</a:t>
            </a:r>
            <a:r>
              <a:rPr lang="en-US" sz="1600" dirty="0"/>
              <a:t> British Library, Cotton Vespasian V XIV isn’t digitized)</a:t>
            </a:r>
          </a:p>
        </p:txBody>
      </p:sp>
    </p:spTree>
    <p:extLst>
      <p:ext uri="{BB962C8B-B14F-4D97-AF65-F5344CB8AC3E}">
        <p14:creationId xmlns:p14="http://schemas.microsoft.com/office/powerpoint/2010/main" val="462905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8919</TotalTime>
  <Words>1414</Words>
  <Application>Microsoft Macintosh PowerPoint</Application>
  <PresentationFormat>On-screen Show (4:3)</PresentationFormat>
  <Paragraphs>137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Calisto MT</vt:lpstr>
      <vt:lpstr>Wingdings</vt:lpstr>
      <vt:lpstr>Folio</vt:lpstr>
      <vt:lpstr>The Lais  of Marie de France</vt:lpstr>
      <vt:lpstr>Initial Questions</vt:lpstr>
      <vt:lpstr>The titles of all the Lais</vt:lpstr>
      <vt:lpstr>What is a “lai” ?</vt:lpstr>
      <vt:lpstr>How/Where do we find out what a “lai” is ?</vt:lpstr>
      <vt:lpstr>“The” Manuscript</vt:lpstr>
      <vt:lpstr>Indications in the text itself</vt:lpstr>
      <vt:lpstr>What is a “lai” ?</vt:lpstr>
      <vt:lpstr>Initial Questions</vt:lpstr>
      <vt:lpstr>Who was the author of the Lais ?  A detective story</vt:lpstr>
      <vt:lpstr>The English Connection</vt:lpstr>
      <vt:lpstr>Who was Marie?</vt:lpstr>
      <vt:lpstr>Historical Context</vt:lpstr>
      <vt:lpstr>Henry II &amp; Eleanor of Aquitaine </vt:lpstr>
      <vt:lpstr>Henry II &amp;  Eleanor of Aquitaine</vt:lpstr>
      <vt:lpstr>Initial Questions</vt:lpstr>
      <vt:lpstr>The Manuscripts</vt:lpstr>
      <vt:lpstr>British Library, Harley 978</vt:lpstr>
      <vt:lpstr>BnF, Arsenal 3142,  fol. 256.</vt:lpstr>
      <vt:lpstr>BnF, naf 1104:  Collection of lais late 13th c., Paris region</vt:lpstr>
      <vt:lpstr>PowerPoint Presentation</vt:lpstr>
      <vt:lpstr>Links to the other Manuscripts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Lais  of Marie de France</dc:title>
  <dc:creator>Kathy Krause</dc:creator>
  <cp:lastModifiedBy>Kathy Krause</cp:lastModifiedBy>
  <cp:revision>128</cp:revision>
  <dcterms:created xsi:type="dcterms:W3CDTF">2009-09-13T21:03:08Z</dcterms:created>
  <dcterms:modified xsi:type="dcterms:W3CDTF">2020-04-09T16:20:58Z</dcterms:modified>
</cp:coreProperties>
</file>