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>
      <p:cViewPr varScale="1">
        <p:scale>
          <a:sx n="120" d="100"/>
          <a:sy n="120" d="100"/>
        </p:scale>
        <p:origin x="8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95d284419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95d284419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97232effe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97232effe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95d2844191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95d2844191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5d2844191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95d2844191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71aa01b84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971aa01b84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7232effe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7232effe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33ee91f78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33ee91f78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33ee91f78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533ee91f78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71aa01b84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971aa01b84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95d2844191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95d2844191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971aa01b8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971aa01b8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971aa01b8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971aa01b8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971aa01b8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971aa01b8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971aa01b8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971aa01b8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Abbo of Fleury’s map of the world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95d2844191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95d2844191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971aa01b84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971aa01b84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533ee91f7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533ee91f7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971aa01b84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971aa01b84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95d2844191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95d2844191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971aa01b84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971aa01b84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971aa01b84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971aa01b84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971aa01b84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971aa01b84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971aa01b84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971aa01b84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95d2844191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95d2844191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Look a bit different.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Orientation is different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This layout underlines most things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Zone maps having trouble to find open source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533ee91f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533ee91f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95d2844191_1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95d2844191_1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Europe_Mediterranean_Catalan_Atlas.jpe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istoriacartarum.org/medieval-maps-and-mapping-resources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edievaldigital.ace.fordham.edu/mapping-projects/oxford-outremer-map-project/" TargetMode="External"/><Relationship Id="rId5" Type="http://schemas.openxmlformats.org/officeDocument/2006/relationships/hyperlink" Target="https://historiacartarum.org/annotated-claudius-map/" TargetMode="External"/><Relationship Id="rId4" Type="http://schemas.openxmlformats.org/officeDocument/2006/relationships/hyperlink" Target="https://historiacartarum.org/john-mandeville-and-the-hereford-map-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ughmap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recogito.pelagios.org/" TargetMode="External"/><Relationship Id="rId5" Type="http://schemas.openxmlformats.org/officeDocument/2006/relationships/hyperlink" Target="https://pelagios.org/" TargetMode="External"/><Relationship Id="rId4" Type="http://schemas.openxmlformats.org/officeDocument/2006/relationships/hyperlink" Target="https://www.digitalmapp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>
            <a:spLocks noGrp="1"/>
          </p:cNvSpPr>
          <p:nvPr>
            <p:ph type="ctrTitle"/>
          </p:nvPr>
        </p:nvSpPr>
        <p:spPr>
          <a:xfrm>
            <a:off x="311700" y="1358563"/>
            <a:ext cx="8520600" cy="149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Medieval Maps and Mapping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1" name="Google Shape;131;p25"/>
          <p:cNvSpPr txBox="1">
            <a:spLocks noGrp="1"/>
          </p:cNvSpPr>
          <p:nvPr>
            <p:ph type="subTitle" idx="1"/>
          </p:nvPr>
        </p:nvSpPr>
        <p:spPr>
          <a:xfrm>
            <a:off x="311700" y="28510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Tobias Hrynick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Dr. Helen Davies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Dr. John Wyatt Greenlee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32" name="Google Shape;132;p25"/>
          <p:cNvCxnSpPr/>
          <p:nvPr/>
        </p:nvCxnSpPr>
        <p:spPr>
          <a:xfrm>
            <a:off x="1151100" y="3077925"/>
            <a:ext cx="684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3" name="Google Shape;133;p25"/>
          <p:cNvSpPr txBox="1">
            <a:spLocks noGrp="1"/>
          </p:cNvSpPr>
          <p:nvPr>
            <p:ph type="subTitle" idx="1"/>
          </p:nvPr>
        </p:nvSpPr>
        <p:spPr>
          <a:xfrm>
            <a:off x="311700" y="232675"/>
            <a:ext cx="8520600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Middle Ages for Educators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134" name="Google Shape;134;p25"/>
          <p:cNvCxnSpPr/>
          <p:nvPr/>
        </p:nvCxnSpPr>
        <p:spPr>
          <a:xfrm>
            <a:off x="1238175" y="1017400"/>
            <a:ext cx="684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" name="Google Shape;135;p25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6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2" y="0"/>
            <a:ext cx="9144000" cy="5143499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141" name="Google Shape;141;p26"/>
          <p:cNvSpPr txBox="1"/>
          <p:nvPr/>
        </p:nvSpPr>
        <p:spPr>
          <a:xfrm>
            <a:off x="-277650" y="457125"/>
            <a:ext cx="9699300" cy="10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 dirty="0">
                <a:solidFill>
                  <a:schemeClr val="lt1"/>
                </a:solidFill>
              </a:rPr>
              <a:t>Learning Outcomes</a:t>
            </a:r>
            <a:endParaRPr sz="4200" b="1" dirty="0">
              <a:solidFill>
                <a:schemeClr val="lt1"/>
              </a:solidFill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1151100" y="1779825"/>
            <a:ext cx="6841800" cy="23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By the end of this unit, viewers will be able to:</a:t>
            </a:r>
            <a:endParaRPr sz="2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9144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AutoNum type="arabicPeriod"/>
            </a:pPr>
            <a:r>
              <a:rPr lang="en" sz="2500">
                <a:solidFill>
                  <a:schemeClr val="lt1"/>
                </a:solidFill>
              </a:rPr>
              <a:t>Describe several basic types of medieval maps</a:t>
            </a:r>
            <a:endParaRPr sz="2500">
              <a:solidFill>
                <a:schemeClr val="lt1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9144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AutoNum type="arabicPeriod"/>
            </a:pPr>
            <a:r>
              <a:rPr lang="en" sz="2500">
                <a:solidFill>
                  <a:schemeClr val="lt1"/>
                </a:solidFill>
              </a:rPr>
              <a:t>Access resources for learning more about medieval maps and mapping</a:t>
            </a:r>
            <a:endParaRPr sz="2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</p:txBody>
      </p:sp>
      <p:cxnSp>
        <p:nvCxnSpPr>
          <p:cNvPr id="143" name="Google Shape;143;p26"/>
          <p:cNvCxnSpPr/>
          <p:nvPr/>
        </p:nvCxnSpPr>
        <p:spPr>
          <a:xfrm>
            <a:off x="1151100" y="1469625"/>
            <a:ext cx="684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Google Shape;144;p26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-50" y="0"/>
            <a:ext cx="9144000" cy="514350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150" name="Google Shape;150;p27"/>
          <p:cNvSpPr txBox="1"/>
          <p:nvPr/>
        </p:nvSpPr>
        <p:spPr>
          <a:xfrm>
            <a:off x="-277650" y="1779750"/>
            <a:ext cx="9699300" cy="1584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lt1"/>
                </a:solidFill>
              </a:rPr>
              <a:t>Mappae Mundi and T-O Maps</a:t>
            </a:r>
            <a:endParaRPr sz="4200" b="1">
              <a:solidFill>
                <a:schemeClr val="lt1"/>
              </a:solidFill>
            </a:endParaRPr>
          </a:p>
        </p:txBody>
      </p:sp>
      <p:sp>
        <p:nvSpPr>
          <p:cNvPr id="151" name="Google Shape;151;p27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25" y="174688"/>
            <a:ext cx="4855860" cy="479412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57" name="Google Shape;157;p28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4294967295"/>
          </p:nvPr>
        </p:nvSpPr>
        <p:spPr>
          <a:xfrm>
            <a:off x="6331575" y="2041825"/>
            <a:ext cx="2564400" cy="268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T and O Map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15th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Wikimedia Commons 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Print, Isidore </a:t>
            </a:r>
            <a:r>
              <a:rPr lang="en" sz="1500" i="1">
                <a:solidFill>
                  <a:schemeClr val="lt1"/>
                </a:solidFill>
              </a:rPr>
              <a:t>Etymologiae</a:t>
            </a:r>
            <a:endParaRPr sz="1500" i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50" y="422850"/>
            <a:ext cx="4297776" cy="42977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64" name="Google Shape;164;p29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>
            <a:spLocks noGrp="1"/>
          </p:cNvSpPr>
          <p:nvPr>
            <p:ph type="title"/>
          </p:nvPr>
        </p:nvSpPr>
        <p:spPr>
          <a:xfrm>
            <a:off x="4230450" y="3577375"/>
            <a:ext cx="4744800" cy="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The Hereford Map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13th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Wikimedia commons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70" name="Google Shape;170;p3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75" y="318325"/>
            <a:ext cx="3876502" cy="45068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71" name="Google Shape;171;p30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>
            <a:spLocks noGrp="1"/>
          </p:cNvSpPr>
          <p:nvPr>
            <p:ph type="title"/>
          </p:nvPr>
        </p:nvSpPr>
        <p:spPr>
          <a:xfrm>
            <a:off x="4680225" y="3577375"/>
            <a:ext cx="4744800" cy="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The Ebstorf Map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13th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</a:rPr>
              <a:t>Wikimedia commons</a:t>
            </a:r>
            <a:endParaRPr sz="2100">
              <a:solidFill>
                <a:schemeClr val="lt1"/>
              </a:solidFill>
            </a:endParaRPr>
          </a:p>
        </p:txBody>
      </p:sp>
      <p:pic>
        <p:nvPicPr>
          <p:cNvPr id="177" name="Google Shape;17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022478" cy="49910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78" name="Google Shape;178;p31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>
            <a:spLocks noGrp="1"/>
          </p:cNvSpPr>
          <p:nvPr>
            <p:ph type="title"/>
          </p:nvPr>
        </p:nvSpPr>
        <p:spPr>
          <a:xfrm>
            <a:off x="4680225" y="2950650"/>
            <a:ext cx="4744800" cy="19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Cotton Map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11th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Wikimedia commons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British Library Cotton MS Tiberius BV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184" name="Google Shape;184;p3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55" y="93945"/>
            <a:ext cx="4123395" cy="4955609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185" name="Google Shape;185;p32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75" y="1155675"/>
            <a:ext cx="6381425" cy="28321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91" name="Google Shape;191;p33"/>
          <p:cNvSpPr txBox="1">
            <a:spLocks noGrp="1"/>
          </p:cNvSpPr>
          <p:nvPr>
            <p:ph type="body" idx="4294967295"/>
          </p:nvPr>
        </p:nvSpPr>
        <p:spPr>
          <a:xfrm>
            <a:off x="6638325" y="1925925"/>
            <a:ext cx="2218200" cy="20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al-Idrisi Map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12th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Library of Congress</a:t>
            </a:r>
            <a:endParaRPr sz="1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http://hdl.loc.gov/loc.gmd/g3200.ct001903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92" name="Google Shape;192;p33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4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2" y="0"/>
            <a:ext cx="9144000" cy="5143499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198" name="Google Shape;198;p34"/>
          <p:cNvSpPr txBox="1"/>
          <p:nvPr/>
        </p:nvSpPr>
        <p:spPr>
          <a:xfrm>
            <a:off x="-277650" y="1779750"/>
            <a:ext cx="9699300" cy="1584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lt1"/>
                </a:solidFill>
              </a:rPr>
              <a:t>Macrobius Zonal Maps</a:t>
            </a:r>
            <a:endParaRPr sz="4200" b="1">
              <a:solidFill>
                <a:schemeClr val="lt1"/>
              </a:solidFill>
            </a:endParaRPr>
          </a:p>
        </p:txBody>
      </p:sp>
      <p:sp>
        <p:nvSpPr>
          <p:cNvPr id="199" name="Google Shape;199;p34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body" idx="1"/>
          </p:nvPr>
        </p:nvSpPr>
        <p:spPr>
          <a:xfrm>
            <a:off x="4929200" y="3049825"/>
            <a:ext cx="3956700" cy="18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12th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Copenhagen, Det Kongelige Bibliotek, ms. NKS 218 4°, fol. 34r</a:t>
            </a:r>
            <a:endParaRPr sz="2500">
              <a:solidFill>
                <a:schemeClr val="lt1"/>
              </a:solidFill>
            </a:endParaRPr>
          </a:p>
        </p:txBody>
      </p:sp>
      <p:pic>
        <p:nvPicPr>
          <p:cNvPr id="205" name="Google Shape;20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50" y="155975"/>
            <a:ext cx="4611925" cy="4831550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06" name="Google Shape;206;p35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>
            <a:spLocks noGrp="1"/>
          </p:cNvSpPr>
          <p:nvPr>
            <p:ph type="body" idx="1"/>
          </p:nvPr>
        </p:nvSpPr>
        <p:spPr>
          <a:xfrm>
            <a:off x="6231550" y="2472825"/>
            <a:ext cx="2769600" cy="2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Macrobius map and Mappamundi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1503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Barry Lawrence Ruderman Map Collection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212" name="Google Shape;21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00" y="514651"/>
            <a:ext cx="5840400" cy="4114175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13" name="Google Shape;213;p36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7"/>
          <p:cNvSpPr txBox="1">
            <a:spLocks noGrp="1"/>
          </p:cNvSpPr>
          <p:nvPr>
            <p:ph type="body" idx="1"/>
          </p:nvPr>
        </p:nvSpPr>
        <p:spPr>
          <a:xfrm>
            <a:off x="5044600" y="2868500"/>
            <a:ext cx="3887100" cy="19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Macrobius zonal map with geography noted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12th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Copenhagen, Det Kongelige Bibliotek, ms. NKS 218 4°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219" name="Google Shape;2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661400" cy="4802650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20" name="Google Shape;220;p37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>
            <a:spLocks noGrp="1"/>
          </p:cNvSpPr>
          <p:nvPr>
            <p:ph type="body" idx="1"/>
          </p:nvPr>
        </p:nvSpPr>
        <p:spPr>
          <a:xfrm>
            <a:off x="4681900" y="2472825"/>
            <a:ext cx="4167300" cy="236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Abbo of Fleury’s 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map of the world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10th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 </a:t>
            </a:r>
            <a:r>
              <a:rPr lang="en" sz="1500">
                <a:solidFill>
                  <a:schemeClr val="lt1"/>
                </a:solidFill>
              </a:rPr>
              <a:t>Berlin, Staatsbibliothek, Ms. Phill. 1833, fol. 39v.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226" name="Google Shape;226;p3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68875"/>
            <a:ext cx="4348176" cy="4761550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27" name="Google Shape;227;p38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9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2" y="0"/>
            <a:ext cx="9144000" cy="5143499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233" name="Google Shape;233;p39"/>
          <p:cNvSpPr txBox="1"/>
          <p:nvPr/>
        </p:nvSpPr>
        <p:spPr>
          <a:xfrm>
            <a:off x="-277650" y="1779750"/>
            <a:ext cx="9699300" cy="1584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lt1"/>
                </a:solidFill>
              </a:rPr>
              <a:t>Portolan Charts</a:t>
            </a:r>
            <a:endParaRPr sz="4200" b="1">
              <a:solidFill>
                <a:schemeClr val="lt1"/>
              </a:solidFill>
            </a:endParaRPr>
          </a:p>
        </p:txBody>
      </p:sp>
      <p:sp>
        <p:nvSpPr>
          <p:cNvPr id="234" name="Google Shape;234;p39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0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498" y="667663"/>
            <a:ext cx="5207750" cy="3808174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40" name="Google Shape;240;p40"/>
          <p:cNvSpPr txBox="1"/>
          <p:nvPr/>
        </p:nvSpPr>
        <p:spPr>
          <a:xfrm>
            <a:off x="5654550" y="2291500"/>
            <a:ext cx="3252000" cy="1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Mediterranean </a:t>
            </a:r>
            <a:r>
              <a:rPr lang="en" sz="2500" i="0" u="none" strike="noStrike" cap="none">
                <a:solidFill>
                  <a:schemeClr val="lt1"/>
                </a:solidFill>
              </a:rPr>
              <a:t>Portolan Chart</a:t>
            </a:r>
            <a:endParaRPr sz="2500" i="0" u="none" strike="noStrike" cap="none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500">
                <a:solidFill>
                  <a:schemeClr val="lt1"/>
                </a:solidFill>
              </a:rPr>
              <a:t>14</a:t>
            </a:r>
            <a:r>
              <a:rPr lang="en" sz="2500" baseline="30000">
                <a:solidFill>
                  <a:schemeClr val="lt1"/>
                </a:solidFill>
              </a:rPr>
              <a:t>th</a:t>
            </a:r>
            <a:r>
              <a:rPr lang="en" sz="2500">
                <a:solidFill>
                  <a:schemeClr val="lt1"/>
                </a:solidFill>
              </a:rPr>
              <a:t> Century </a:t>
            </a:r>
            <a:endParaRPr sz="250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0" u="none" strike="noStrike" cap="none">
                <a:solidFill>
                  <a:schemeClr val="lt1"/>
                </a:solidFill>
              </a:rPr>
              <a:t>Library of Congress G5672.M4P5 13-- .P6 </a:t>
            </a:r>
            <a:endParaRPr sz="1500"/>
          </a:p>
        </p:txBody>
      </p:sp>
      <p:sp>
        <p:nvSpPr>
          <p:cNvPr id="241" name="Google Shape;241;p40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1"/>
          <p:cNvSpPr txBox="1"/>
          <p:nvPr/>
        </p:nvSpPr>
        <p:spPr>
          <a:xfrm>
            <a:off x="5654550" y="2091083"/>
            <a:ext cx="3252000" cy="1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</a:rPr>
              <a:t>Mediterranean </a:t>
            </a:r>
            <a:r>
              <a:rPr lang="en" sz="2500" i="0" u="none" strike="noStrike" cap="none" dirty="0">
                <a:solidFill>
                  <a:schemeClr val="lt1"/>
                </a:solidFill>
              </a:rPr>
              <a:t>Portolan Chart</a:t>
            </a:r>
            <a:endParaRPr sz="25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500" dirty="0">
                <a:solidFill>
                  <a:schemeClr val="lt1"/>
                </a:solidFill>
              </a:rPr>
              <a:t>16</a:t>
            </a:r>
            <a:r>
              <a:rPr lang="en" sz="2500" baseline="30000" dirty="0">
                <a:solidFill>
                  <a:schemeClr val="lt1"/>
                </a:solidFill>
              </a:rPr>
              <a:t>th</a:t>
            </a:r>
            <a:r>
              <a:rPr lang="en" sz="2500" dirty="0">
                <a:solidFill>
                  <a:schemeClr val="lt1"/>
                </a:solidFill>
              </a:rPr>
              <a:t> Century 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 err="1">
                <a:solidFill>
                  <a:schemeClr val="lt1"/>
                </a:solidFill>
              </a:rPr>
              <a:t>Bibliothèque</a:t>
            </a:r>
            <a:r>
              <a:rPr lang="en" sz="1500" dirty="0">
                <a:solidFill>
                  <a:schemeClr val="lt1"/>
                </a:solidFill>
              </a:rPr>
              <a:t> </a:t>
            </a:r>
            <a:r>
              <a:rPr lang="en" sz="1500" dirty="0" err="1">
                <a:solidFill>
                  <a:schemeClr val="lt1"/>
                </a:solidFill>
              </a:rPr>
              <a:t>nationale</a:t>
            </a:r>
            <a:r>
              <a:rPr lang="en" sz="1500" dirty="0">
                <a:solidFill>
                  <a:schemeClr val="lt1"/>
                </a:solidFill>
              </a:rPr>
              <a:t> de France, </a:t>
            </a:r>
            <a:r>
              <a:rPr lang="en" sz="1500" dirty="0" err="1">
                <a:solidFill>
                  <a:schemeClr val="lt1"/>
                </a:solidFill>
              </a:rPr>
              <a:t>département</a:t>
            </a:r>
            <a:r>
              <a:rPr lang="en" sz="1500" dirty="0">
                <a:solidFill>
                  <a:schemeClr val="lt1"/>
                </a:solidFill>
              </a:rPr>
              <a:t> </a:t>
            </a:r>
            <a:r>
              <a:rPr lang="en" sz="1500" dirty="0" err="1">
                <a:solidFill>
                  <a:schemeClr val="lt1"/>
                </a:solidFill>
              </a:rPr>
              <a:t>Cartes</a:t>
            </a:r>
            <a:r>
              <a:rPr lang="en" sz="1500" dirty="0">
                <a:solidFill>
                  <a:schemeClr val="lt1"/>
                </a:solidFill>
              </a:rPr>
              <a:t> et plans, GE C-5084</a:t>
            </a:r>
            <a:endParaRPr sz="1500" dirty="0"/>
          </a:p>
        </p:txBody>
      </p:sp>
      <p:pic>
        <p:nvPicPr>
          <p:cNvPr id="247" name="Google Shape;247;p4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50" y="705888"/>
            <a:ext cx="5349748" cy="3731724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48" name="Google Shape;248;p41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/>
          <p:nvPr/>
        </p:nvSpPr>
        <p:spPr>
          <a:xfrm>
            <a:off x="5736920" y="2162525"/>
            <a:ext cx="3169629" cy="1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</a:rPr>
              <a:t>Catalan Atlas</a:t>
            </a:r>
            <a:endParaRPr sz="2500" i="0" u="none" strike="noStrike" cap="none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</a:rPr>
              <a:t>14</a:t>
            </a:r>
            <a:r>
              <a:rPr lang="en" sz="2500" baseline="30000" dirty="0">
                <a:solidFill>
                  <a:schemeClr val="lt1"/>
                </a:solidFill>
              </a:rPr>
              <a:t>th</a:t>
            </a:r>
            <a:r>
              <a:rPr lang="en" sz="2500" dirty="0">
                <a:solidFill>
                  <a:schemeClr val="lt1"/>
                </a:solidFill>
              </a:rPr>
              <a:t> Century </a:t>
            </a:r>
            <a:endParaRPr sz="25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lt1"/>
                </a:solidFill>
              </a:rPr>
              <a:t>Wikipedia Commons</a:t>
            </a:r>
            <a:endParaRPr sz="1500" dirty="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 dirty="0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https://en.wikipedia.org/wiki/File:Europe_Mediterranean_Catalan_Atlas.jpeg</a:t>
            </a:r>
            <a:endParaRPr sz="2500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/>
          </a:p>
        </p:txBody>
      </p:sp>
      <p:pic>
        <p:nvPicPr>
          <p:cNvPr id="254" name="Google Shape;254;p42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50" y="753671"/>
            <a:ext cx="5349750" cy="3636158"/>
          </a:xfrm>
          <a:prstGeom prst="rect">
            <a:avLst/>
          </a:prstGeom>
          <a:noFill/>
          <a:ln>
            <a:solidFill>
              <a:schemeClr val="lt1"/>
            </a:solidFill>
          </a:ln>
        </p:spPr>
      </p:pic>
      <p:sp>
        <p:nvSpPr>
          <p:cNvPr id="255" name="Google Shape;255;p42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3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2" y="0"/>
            <a:ext cx="9144000" cy="5143499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261" name="Google Shape;261;p43"/>
          <p:cNvSpPr txBox="1"/>
          <p:nvPr/>
        </p:nvSpPr>
        <p:spPr>
          <a:xfrm>
            <a:off x="-277650" y="1779750"/>
            <a:ext cx="9699300" cy="1584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lt1"/>
                </a:solidFill>
              </a:rPr>
              <a:t>Other Kinds of Medieval Maps</a:t>
            </a:r>
            <a:endParaRPr sz="4200" b="1">
              <a:solidFill>
                <a:schemeClr val="lt1"/>
              </a:solidFill>
            </a:endParaRPr>
          </a:p>
        </p:txBody>
      </p:sp>
      <p:sp>
        <p:nvSpPr>
          <p:cNvPr id="262" name="Google Shape;262;p43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75" y="286026"/>
            <a:ext cx="5596048" cy="43464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68" name="Google Shape;268;p44"/>
          <p:cNvSpPr txBox="1"/>
          <p:nvPr/>
        </p:nvSpPr>
        <p:spPr>
          <a:xfrm>
            <a:off x="5819425" y="1967300"/>
            <a:ext cx="3115800" cy="2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0" u="none" strike="noStrike" cap="none">
                <a:solidFill>
                  <a:schemeClr val="lt1"/>
                </a:solidFill>
              </a:rPr>
              <a:t>Fordham Center for Medieval Studies Oxford Outremer Map Project</a:t>
            </a:r>
            <a:endParaRPr sz="2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https://medievaldigital.ace.fordham.edu/mapping-projects/oxford-outremer-map-project/</a:t>
            </a:r>
            <a:endParaRPr sz="1200"/>
          </a:p>
        </p:txBody>
      </p:sp>
      <p:sp>
        <p:nvSpPr>
          <p:cNvPr id="269" name="Google Shape;269;p44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800" y="371925"/>
            <a:ext cx="5649624" cy="439964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75" name="Google Shape;275;p45"/>
          <p:cNvSpPr txBox="1"/>
          <p:nvPr/>
        </p:nvSpPr>
        <p:spPr>
          <a:xfrm>
            <a:off x="6050200" y="2133975"/>
            <a:ext cx="3000000" cy="2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Chertsey Abbey, Surrey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15th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British National Archives E164/25 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276" name="Google Shape;276;p45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6"/>
          <p:cNvSpPr txBox="1"/>
          <p:nvPr/>
        </p:nvSpPr>
        <p:spPr>
          <a:xfrm>
            <a:off x="5555650" y="2250700"/>
            <a:ext cx="3000000" cy="26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Upsala map of Jerusalem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13th Century</a:t>
            </a: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</a:rPr>
              <a:t>Uppsala University Library, MS C 691, fol 39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282" name="Google Shape;282;p4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550" y="288500"/>
            <a:ext cx="4440980" cy="45665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83" name="Google Shape;283;p46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4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476163" y="167888"/>
            <a:ext cx="4439575" cy="49610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289" name="Google Shape;289;p47"/>
          <p:cNvSpPr txBox="1"/>
          <p:nvPr/>
        </p:nvSpPr>
        <p:spPr>
          <a:xfrm>
            <a:off x="5407275" y="2194775"/>
            <a:ext cx="3634800" cy="2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i="0" u="none" strike="noStrike" cap="none">
                <a:solidFill>
                  <a:schemeClr val="lt1"/>
                </a:solidFill>
              </a:rPr>
              <a:t>Plan of the Jerusalem of Revelations from Gloss of Nicholas of Lyra</a:t>
            </a:r>
            <a:endParaRPr sz="25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i="0" u="none" strike="noStrike" cap="none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0" u="none" strike="noStrike" cap="none">
                <a:solidFill>
                  <a:schemeClr val="lt1"/>
                </a:solidFill>
              </a:rPr>
              <a:t>New York, Fordham University, Walsh Library, Archives and Special Collections,  MS Item 23</a:t>
            </a:r>
            <a:endParaRPr sz="15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i="0" u="none" strike="noStrike" cap="none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i="0" u="none" strike="noStrike" cap="none">
                <a:solidFill>
                  <a:schemeClr val="lt1"/>
                </a:solidFill>
              </a:rPr>
              <a:t>Image Courtesy of Courtesy of Fordham University Library, Bronx NY</a:t>
            </a:r>
            <a:endParaRPr sz="15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47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48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2" y="0"/>
            <a:ext cx="9144000" cy="5143499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sp>
        <p:nvSpPr>
          <p:cNvPr id="296" name="Google Shape;296;p48"/>
          <p:cNvSpPr txBox="1"/>
          <p:nvPr/>
        </p:nvSpPr>
        <p:spPr>
          <a:xfrm>
            <a:off x="-375600" y="2143500"/>
            <a:ext cx="9895200" cy="85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chemeClr val="lt1"/>
                </a:solidFill>
              </a:rPr>
              <a:t>Further Resources</a:t>
            </a:r>
            <a:endParaRPr sz="42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48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/>
          <p:nvPr/>
        </p:nvSpPr>
        <p:spPr>
          <a:xfrm>
            <a:off x="0" y="514350"/>
            <a:ext cx="9144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Medieval Maps and Mapping Resources Site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https://historiacartarum.org/medieval-maps-and-mapping-resources/</a:t>
            </a:r>
            <a:endParaRPr sz="2000">
              <a:solidFill>
                <a:srgbClr val="6D9EE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Mapping Mandeville Project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https://historiacartarum.org/john-mandeville-and-the-hereford-map-2/</a:t>
            </a:r>
            <a:endParaRPr sz="2000">
              <a:solidFill>
                <a:srgbClr val="6D9EE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Matthew Paris’s Clickable Map of England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https://historiacartarum.org/annotated-claudius-map/</a:t>
            </a:r>
            <a:endParaRPr sz="2000">
              <a:solidFill>
                <a:srgbClr val="6D9EE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Fordham Center for Medieval Studies Oxford Outremer Project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https://medievaldigital.ace.fordham.edu/mapping-projects/oxford-outremer-map-project/</a:t>
            </a:r>
            <a:endParaRPr sz="2000">
              <a:solidFill>
                <a:srgbClr val="6D9EEB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6D9EE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9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0"/>
          <p:cNvSpPr txBox="1"/>
          <p:nvPr/>
        </p:nvSpPr>
        <p:spPr>
          <a:xfrm>
            <a:off x="32700" y="367350"/>
            <a:ext cx="9078600" cy="44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Gough Map Project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http://www.goughmap.org/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Digita Mappa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https://www.digitalmappa.org/</a:t>
            </a:r>
            <a:endParaRPr sz="2000">
              <a:solidFill>
                <a:srgbClr val="6D9EEB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Pelagios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https://pelagios.org/</a:t>
            </a:r>
            <a:endParaRPr sz="2000">
              <a:solidFill>
                <a:srgbClr val="6D9EEB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</a:rPr>
              <a:t>Recogito</a:t>
            </a:r>
            <a:endParaRPr sz="200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6D9EEB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https://recogito.pelagios.org/</a:t>
            </a:r>
            <a:endParaRPr sz="2200">
              <a:solidFill>
                <a:srgbClr val="6D9EE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50"/>
          <p:cNvSpPr/>
          <p:nvPr/>
        </p:nvSpPr>
        <p:spPr>
          <a:xfrm>
            <a:off x="-50" y="0"/>
            <a:ext cx="9144000" cy="5143500"/>
          </a:xfrm>
          <a:prstGeom prst="rect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599</Words>
  <Application>Microsoft Macintosh PowerPoint</Application>
  <PresentationFormat>On-screen Show (16:9)</PresentationFormat>
  <Paragraphs>141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Simple Light</vt:lpstr>
      <vt:lpstr>Office Theme</vt:lpstr>
      <vt:lpstr>Medieval Maps and Mapping</vt:lpstr>
      <vt:lpstr>PowerPoint Presentation</vt:lpstr>
      <vt:lpstr>PowerPoint Presentation</vt:lpstr>
      <vt:lpstr>PowerPoint Presentation</vt:lpstr>
      <vt:lpstr>PowerPoint Presentation</vt:lpstr>
      <vt:lpstr>The Hereford Map 13th Century Wikimedia commons</vt:lpstr>
      <vt:lpstr>The Ebstorf Map 13th Century Wikimedia commons</vt:lpstr>
      <vt:lpstr>Cotton Map 11th Century  Wikimedia commons British Library Cotton MS Tiberius BV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Medieval Maps and Mapping</dc:title>
  <cp:lastModifiedBy>John Wyatt Greenlee</cp:lastModifiedBy>
  <cp:revision>2</cp:revision>
  <dcterms:modified xsi:type="dcterms:W3CDTF">2020-09-10T14:04:12Z</dcterms:modified>
</cp:coreProperties>
</file>